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887" r:id="rId1"/>
  </p:sldMasterIdLst>
  <p:notesMasterIdLst>
    <p:notesMasterId r:id="rId11"/>
  </p:notesMasterIdLst>
  <p:sldIdLst>
    <p:sldId id="256" r:id="rId2"/>
    <p:sldId id="257" r:id="rId3"/>
    <p:sldId id="258" r:id="rId4"/>
    <p:sldId id="259" r:id="rId5"/>
    <p:sldId id="260" r:id="rId6"/>
    <p:sldId id="262" r:id="rId7"/>
    <p:sldId id="263" r:id="rId8"/>
    <p:sldId id="264" r:id="rId9"/>
    <p:sldId id="265" r:id="rId10"/>
  </p:sldIdLst>
  <p:sldSz cx="14630400" cy="8229600"/>
  <p:notesSz cx="8229600" cy="14630400"/>
  <p:embeddedFontLst>
    <p:embeddedFont>
      <p:font typeface="Calibri" panose="020F0502020204030204" pitchFamily="34" charset="0"/>
      <p:regular r:id="rId12"/>
      <p:bold r:id="rId13"/>
      <p:italic r:id="rId14"/>
      <p:boldItalic r:id="rId15"/>
    </p:embeddedFont>
    <p:embeddedFont>
      <p:font typeface="Century Gothic" panose="020B0502020202020204" pitchFamily="34" charset="0"/>
      <p:regular r:id="rId16"/>
      <p:bold r:id="rId17"/>
      <p:italic r:id="rId18"/>
      <p:boldItalic r:id="rId19"/>
    </p:embeddedFont>
    <p:embeddedFont>
      <p:font typeface="Source Sans 3" panose="020B0604020202020204" charset="0"/>
      <p:regular r:id="rId20"/>
    </p:embeddedFont>
    <p:embeddedFont>
      <p:font typeface="Source Serif 4 Semi Bold" panose="020B0604020202020204" charset="0"/>
      <p:regular r:id="rId21"/>
    </p:embeddedFont>
    <p:embeddedFont>
      <p:font typeface="Wingdings 3" panose="05040102010807070707" pitchFamily="18" charset="2"/>
      <p:regular r:id="rId2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0" d="100"/>
          <a:sy n="80" d="100"/>
        </p:scale>
        <p:origin x="33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44517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bg2">
                    <a:lumMod val="40000"/>
                    <a:lumOff val="6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2/18/2026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0360034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5" name="Date Placeholder 4"/>
          <p:cNvSpPr>
            <a:spLocks noGrp="1"/>
          </p:cNvSpPr>
          <p:nvPr>
            <p:ph type="dt" sz="half" idx="10"/>
          </p:nvPr>
        </p:nvSpPr>
        <p:spPr/>
        <p:txBody>
          <a:bodyPr/>
          <a:lstStyle/>
          <a:p>
            <a:fld id="{90298CD5-6C1E-4009-B41F-6DF62E31D3BE}" type="datetimeFigureOut">
              <a:rPr lang="en-US" smtClean="0"/>
              <a:pPr/>
              <a:t>2/18/2026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9411063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2/18/2026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1545430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1" name="Text Placeholder 3"/>
          <p:cNvSpPr>
            <a:spLocks noGrp="1"/>
          </p:cNvSpPr>
          <p:nvPr>
            <p:ph type="body" sz="half" idx="14"/>
          </p:nvPr>
        </p:nvSpPr>
        <p:spPr>
          <a:xfrm>
            <a:off x="2316481" y="4525409"/>
            <a:ext cx="8735579" cy="410609"/>
          </a:xfrm>
        </p:spPr>
        <p:txBody>
          <a:bodyPr vert="horz" lIns="91440" tIns="45720" rIns="91440" bIns="45720" rtlCol="0" anchor="t">
            <a:normAutofit/>
          </a:bodyPr>
          <a:lstStyle>
            <a:lvl1pPr marL="0" indent="0">
              <a:buNone/>
              <a:defRPr lang="en-US" sz="1680" b="0" i="0" kern="1200" cap="small" dirty="0">
                <a:solidFill>
                  <a:schemeClr val="bg2">
                    <a:lumMod val="40000"/>
                    <a:lumOff val="60000"/>
                  </a:schemeClr>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marL="0" lvl="0" indent="0">
              <a:buNone/>
            </a:pPr>
            <a:r>
              <a:rPr lang="en-US"/>
              <a:t>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2/18/2026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
        <p:nvSpPr>
          <p:cNvPr id="15" name="TextBox 14"/>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204271138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2/18/2026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55436220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cxnSp>
        <p:nvCxnSpPr>
          <p:cNvPr id="17" name="Straight Connector 16"/>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0298CD5-6C1E-4009-B41F-6DF62E31D3BE}" type="datetimeFigureOut">
              <a:rPr lang="en-US" smtClean="0"/>
              <a:pPr/>
              <a:t>2/18/2026</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1011046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cxnSp>
        <p:nvCxnSpPr>
          <p:cNvPr id="19" name="Straight Connector 18"/>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0298CD5-6C1E-4009-B41F-6DF62E31D3BE}" type="datetimeFigureOut">
              <a:rPr lang="en-US" smtClean="0"/>
              <a:pPr/>
              <a:t>2/18/2026</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9166014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2/18/2026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1828123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smtClean="0"/>
              <a:t>2/18/2026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957387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06962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9013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A5D3794B-289A-4A80-97D7-111025398D45}" type="datetimeFigureOut">
              <a:rPr lang="en-US" smtClean="0"/>
              <a:t>2/18/2026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28520400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00395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57032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76802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90923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03918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1086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1142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2/18/2026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8457829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2/18/2026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7342711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2/18/2026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85519680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7EF4D4C-5367-4C26-9E2B-D8088D7FCA81}" type="datetimeFigureOut">
              <a:rPr lang="en-US" smtClean="0"/>
              <a:t>2/18/2026</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1473744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6E91E96-98B0-4413-9547-46F3504108EF}" type="datetimeFigureOut">
              <a:rPr lang="en-US" smtClean="0"/>
              <a:t>2/18/2026</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7304804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4"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4"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7" name="Date Placeholder 4"/>
          <p:cNvSpPr>
            <a:spLocks noGrp="1"/>
          </p:cNvSpPr>
          <p:nvPr>
            <p:ph type="dt" sz="half" idx="10"/>
          </p:nvPr>
        </p:nvSpPr>
        <p:spPr/>
        <p:txBody>
          <a:bodyPr/>
          <a:lstStyle/>
          <a:p>
            <a:fld id="{05C68B11-C5A8-448C-8CE9-B1A273C79CFC}" type="datetimeFigureOut">
              <a:rPr lang="en-US" smtClean="0"/>
              <a:t>2/18/2026</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8216075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2/18/2026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8810650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5.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 Id="rId30"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8">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29">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30">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31">
            <a:extLst>
              <a:ext uri="{28A0092B-C50C-407E-A947-70E740481C1C}">
                <a14:useLocalDpi xmlns:a14="http://schemas.microsoft.com/office/drawing/2010/main" val="0"/>
              </a:ext>
            </a:extLst>
          </a:blip>
          <a:srcRect b="23320"/>
          <a:stretch/>
        </p:blipFill>
        <p:spPr>
          <a:xfrm>
            <a:off x="1032705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90298CD5-6C1E-4009-B41F-6DF62E31D3BE}" type="datetimeFigureOut">
              <a:rPr lang="en-US" smtClean="0"/>
              <a:pPr/>
              <a:t>2/18/2026</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1374158"/>
      </p:ext>
    </p:extLst>
  </p:cSld>
  <p:clrMap bg1="dk1" tx1="lt1" bg2="dk2" tx2="lt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 id="2147483900" r:id="rId13"/>
    <p:sldLayoutId id="2147483901" r:id="rId14"/>
    <p:sldLayoutId id="2147483902" r:id="rId15"/>
    <p:sldLayoutId id="2147483903" r:id="rId16"/>
    <p:sldLayoutId id="2147483904" r:id="rId17"/>
    <p:sldLayoutId id="2147483905" r:id="rId18"/>
    <p:sldLayoutId id="2147483906" r:id="rId19"/>
    <p:sldLayoutId id="2147483907" r:id="rId20"/>
    <p:sldLayoutId id="2147483908" r:id="rId21"/>
    <p:sldLayoutId id="2147483909" r:id="rId22"/>
    <p:sldLayoutId id="2147483911" r:id="rId23"/>
    <p:sldLayoutId id="2147483912" r:id="rId24"/>
    <p:sldLayoutId id="2147483913" r:id="rId25"/>
    <p:sldLayoutId id="2147483914" r:id="rId26"/>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5pPr>
      <a:lvl6pPr marL="30072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4.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336721"/>
            <a:ext cx="7468553" cy="1231821"/>
          </a:xfrm>
          <a:prstGeom prst="rect">
            <a:avLst/>
          </a:prstGeom>
          <a:noFill/>
          <a:ln/>
        </p:spPr>
        <p:txBody>
          <a:bodyPr wrap="squar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Customer Behavior Analysis — Project Overview</a:t>
            </a:r>
            <a:endParaRPr lang="en-US" sz="3850" dirty="0"/>
          </a:p>
        </p:txBody>
      </p:sp>
      <p:sp>
        <p:nvSpPr>
          <p:cNvPr id="4" name="Text 1"/>
          <p:cNvSpPr/>
          <p:nvPr/>
        </p:nvSpPr>
        <p:spPr>
          <a:xfrm>
            <a:off x="6324124" y="3882628"/>
            <a:ext cx="7468553" cy="2010251"/>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This project, customer_behavior_analysis, presents a full data analytics pipeline that transforms raw purchase records into actionable business insights. The workflow uses Python (Jupyter Notebook) for cleaning and EDA, PostgreSQL for storage and advanced SQL, and Tableau for interactive visualization. Core goals: reliable data ingestion, rigorous analysis, and dashboards that inform product, marketing, and subscription strategy.</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979658"/>
            <a:ext cx="4928354"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Data Source</a:t>
            </a:r>
            <a:endParaRPr lang="en-US" sz="3850" dirty="0"/>
          </a:p>
        </p:txBody>
      </p:sp>
      <p:sp>
        <p:nvSpPr>
          <p:cNvPr id="4" name="Text 1"/>
          <p:cNvSpPr/>
          <p:nvPr/>
        </p:nvSpPr>
        <p:spPr>
          <a:xfrm>
            <a:off x="837724" y="3909655"/>
            <a:ext cx="7468553" cy="1340168"/>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Raw CSV of customer purchase behavior served as the sole data source. Key facts: total records = 3,900 and, after cleaning, the dataset contains 19 columns. The file captured demographic, product, transaction, discount, shipping, rating, and subscription fields necessary for segmentation and revenue analysis.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336721"/>
            <a:ext cx="7468553" cy="1231821"/>
          </a:xfrm>
          <a:prstGeom prst="rect">
            <a:avLst/>
          </a:prstGeom>
          <a:noFill/>
          <a:ln/>
        </p:spPr>
        <p:txBody>
          <a:bodyPr wrap="squar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Data Cleaning &amp; Exploratory Data Analysis (Jupyter)</a:t>
            </a:r>
            <a:endParaRPr lang="en-US" sz="3850" dirty="0"/>
          </a:p>
        </p:txBody>
      </p:sp>
      <p:sp>
        <p:nvSpPr>
          <p:cNvPr id="4" name="Text 1"/>
          <p:cNvSpPr/>
          <p:nvPr/>
        </p:nvSpPr>
        <p:spPr>
          <a:xfrm>
            <a:off x="837724" y="3882628"/>
            <a:ext cx="7468553" cy="2010251"/>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Performed cleaning and EDA in Python using a Jupyter Notebook. Operations included removing null values (dataset contained no missing values), normalizing column names to lowercase, replacing spaces with underscores, removing special characters, and renaming purchase_amount_usd to purchase_amount. Verified types and distributions using df.info() and df.describe() to ensure consistency before loading to the database.</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18184"/>
          </a:xfrm>
          <a:prstGeom prst="rect">
            <a:avLst/>
          </a:prstGeom>
        </p:spPr>
      </p:pic>
      <p:sp>
        <p:nvSpPr>
          <p:cNvPr id="3" name="Text 0"/>
          <p:cNvSpPr/>
          <p:nvPr/>
        </p:nvSpPr>
        <p:spPr>
          <a:xfrm>
            <a:off x="837724" y="4456271"/>
            <a:ext cx="8180546"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Database Integration (PostgreSQL)</a:t>
            </a:r>
            <a:endParaRPr lang="en-US" sz="3850" dirty="0"/>
          </a:p>
        </p:txBody>
      </p:sp>
      <p:sp>
        <p:nvSpPr>
          <p:cNvPr id="4" name="Text 1"/>
          <p:cNvSpPr/>
          <p:nvPr/>
        </p:nvSpPr>
        <p:spPr>
          <a:xfrm>
            <a:off x="837724" y="5386268"/>
            <a:ext cx="12954952"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Connected to PostgreSQL via SQLAlchemy and psycopg2. The cleaned DataFrame was loaded into the public.customer table. Load metrics: total rows inserted = 3,900. The relational schema supports SQL analysis for aggregates, joins, segmentation, and persistence for downstream BI tools like Tableau.</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2339459"/>
            <a:ext cx="6552248"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SQL Analysis — Key Queries</a:t>
            </a:r>
            <a:endParaRPr lang="en-US" sz="3850" dirty="0"/>
          </a:p>
        </p:txBody>
      </p:sp>
      <p:sp>
        <p:nvSpPr>
          <p:cNvPr id="3" name="Shape 1"/>
          <p:cNvSpPr/>
          <p:nvPr/>
        </p:nvSpPr>
        <p:spPr>
          <a:xfrm>
            <a:off x="837724" y="3374231"/>
            <a:ext cx="3081576" cy="2515910"/>
          </a:xfrm>
          <a:prstGeom prst="roundRect">
            <a:avLst>
              <a:gd name="adj" fmla="val 3497"/>
            </a:avLst>
          </a:prstGeom>
          <a:solidFill>
            <a:srgbClr val="F0D4F7"/>
          </a:solidFill>
          <a:ln w="7620">
            <a:solidFill>
              <a:srgbClr val="D6BADD"/>
            </a:solidFill>
            <a:prstDash val="solid"/>
          </a:ln>
        </p:spPr>
      </p:sp>
      <p:sp>
        <p:nvSpPr>
          <p:cNvPr id="4" name="Text 2"/>
          <p:cNvSpPr/>
          <p:nvPr/>
        </p:nvSpPr>
        <p:spPr>
          <a:xfrm>
            <a:off x="1054775" y="3591282"/>
            <a:ext cx="2647474" cy="616029"/>
          </a:xfrm>
          <a:prstGeom prst="rect">
            <a:avLst/>
          </a:prstGeom>
          <a:noFill/>
          <a:ln/>
        </p:spPr>
        <p:txBody>
          <a:bodyPr wrap="squar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Total revenue by gender</a:t>
            </a:r>
            <a:endParaRPr lang="en-US" sz="1900" dirty="0"/>
          </a:p>
        </p:txBody>
      </p:sp>
      <p:sp>
        <p:nvSpPr>
          <p:cNvPr id="5" name="Text 3"/>
          <p:cNvSpPr/>
          <p:nvPr/>
        </p:nvSpPr>
        <p:spPr>
          <a:xfrm>
            <a:off x="1054775" y="4332923"/>
            <a:ext cx="2647474" cy="1340168"/>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Aggregate revenue segmented by customer gender to reveal contribution and purchasing patterns.</a:t>
            </a:r>
            <a:endParaRPr lang="en-US" sz="1600" dirty="0"/>
          </a:p>
        </p:txBody>
      </p:sp>
      <p:sp>
        <p:nvSpPr>
          <p:cNvPr id="6" name="Shape 4"/>
          <p:cNvSpPr/>
          <p:nvPr/>
        </p:nvSpPr>
        <p:spPr>
          <a:xfrm>
            <a:off x="4128730" y="3374231"/>
            <a:ext cx="3081695" cy="2515910"/>
          </a:xfrm>
          <a:prstGeom prst="roundRect">
            <a:avLst>
              <a:gd name="adj" fmla="val 3497"/>
            </a:avLst>
          </a:prstGeom>
          <a:solidFill>
            <a:srgbClr val="F0D4F7"/>
          </a:solidFill>
          <a:ln w="7620">
            <a:solidFill>
              <a:srgbClr val="D6BADD"/>
            </a:solidFill>
            <a:prstDash val="solid"/>
          </a:ln>
        </p:spPr>
      </p:sp>
      <p:sp>
        <p:nvSpPr>
          <p:cNvPr id="7" name="Text 5"/>
          <p:cNvSpPr/>
          <p:nvPr/>
        </p:nvSpPr>
        <p:spPr>
          <a:xfrm>
            <a:off x="4345781" y="3591282"/>
            <a:ext cx="2647593" cy="616029"/>
          </a:xfrm>
          <a:prstGeom prst="rect">
            <a:avLst/>
          </a:prstGeom>
          <a:noFill/>
          <a:ln/>
        </p:spPr>
        <p:txBody>
          <a:bodyPr wrap="squar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High spenders using discounts</a:t>
            </a:r>
            <a:endParaRPr lang="en-US" sz="1900" dirty="0"/>
          </a:p>
        </p:txBody>
      </p:sp>
      <p:sp>
        <p:nvSpPr>
          <p:cNvPr id="8" name="Text 6"/>
          <p:cNvSpPr/>
          <p:nvPr/>
        </p:nvSpPr>
        <p:spPr>
          <a:xfrm>
            <a:off x="4345781" y="4332923"/>
            <a:ext cx="2647593" cy="1340168"/>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Identified customers with large purchase totals who still use discounts — useful for targeted offers.</a:t>
            </a:r>
            <a:endParaRPr lang="en-US" sz="1600" dirty="0"/>
          </a:p>
        </p:txBody>
      </p:sp>
      <p:sp>
        <p:nvSpPr>
          <p:cNvPr id="9" name="Shape 7"/>
          <p:cNvSpPr/>
          <p:nvPr/>
        </p:nvSpPr>
        <p:spPr>
          <a:xfrm>
            <a:off x="7419856" y="3374231"/>
            <a:ext cx="3081695" cy="2515910"/>
          </a:xfrm>
          <a:prstGeom prst="roundRect">
            <a:avLst>
              <a:gd name="adj" fmla="val 3497"/>
            </a:avLst>
          </a:prstGeom>
          <a:solidFill>
            <a:srgbClr val="F0D4F7"/>
          </a:solidFill>
          <a:ln w="7620">
            <a:solidFill>
              <a:srgbClr val="D6BADD"/>
            </a:solidFill>
            <a:prstDash val="solid"/>
          </a:ln>
        </p:spPr>
      </p:sp>
      <p:sp>
        <p:nvSpPr>
          <p:cNvPr id="10" name="Text 8"/>
          <p:cNvSpPr/>
          <p:nvPr/>
        </p:nvSpPr>
        <p:spPr>
          <a:xfrm>
            <a:off x="7636907" y="3591282"/>
            <a:ext cx="2647593" cy="616029"/>
          </a:xfrm>
          <a:prstGeom prst="rect">
            <a:avLst/>
          </a:prstGeom>
          <a:noFill/>
          <a:ln/>
        </p:spPr>
        <p:txBody>
          <a:bodyPr wrap="squar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Top 5 products by average review rating</a:t>
            </a:r>
            <a:endParaRPr lang="en-US" sz="1900" dirty="0"/>
          </a:p>
        </p:txBody>
      </p:sp>
      <p:sp>
        <p:nvSpPr>
          <p:cNvPr id="11" name="Text 9"/>
          <p:cNvSpPr/>
          <p:nvPr/>
        </p:nvSpPr>
        <p:spPr>
          <a:xfrm>
            <a:off x="7636907" y="4332923"/>
            <a:ext cx="2647593" cy="1340168"/>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Rank products by mean ratings to inform merchandising and promotions.</a:t>
            </a:r>
            <a:endParaRPr lang="en-US" sz="1600" dirty="0"/>
          </a:p>
        </p:txBody>
      </p:sp>
      <p:sp>
        <p:nvSpPr>
          <p:cNvPr id="12" name="Shape 10"/>
          <p:cNvSpPr/>
          <p:nvPr/>
        </p:nvSpPr>
        <p:spPr>
          <a:xfrm>
            <a:off x="10710982" y="3374231"/>
            <a:ext cx="3081695" cy="2515910"/>
          </a:xfrm>
          <a:prstGeom prst="roundRect">
            <a:avLst>
              <a:gd name="adj" fmla="val 3497"/>
            </a:avLst>
          </a:prstGeom>
          <a:solidFill>
            <a:srgbClr val="F0D4F7"/>
          </a:solidFill>
          <a:ln w="7620">
            <a:solidFill>
              <a:srgbClr val="D6BADD"/>
            </a:solidFill>
            <a:prstDash val="solid"/>
          </a:ln>
        </p:spPr>
      </p:sp>
      <p:sp>
        <p:nvSpPr>
          <p:cNvPr id="13" name="Text 11"/>
          <p:cNvSpPr/>
          <p:nvPr/>
        </p:nvSpPr>
        <p:spPr>
          <a:xfrm>
            <a:off x="10928033" y="3591282"/>
            <a:ext cx="2647593" cy="616029"/>
          </a:xfrm>
          <a:prstGeom prst="rect">
            <a:avLst/>
          </a:prstGeom>
          <a:noFill/>
          <a:ln/>
        </p:spPr>
        <p:txBody>
          <a:bodyPr wrap="squar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Average purchase by shipping type</a:t>
            </a:r>
            <a:endParaRPr lang="en-US" sz="1900" dirty="0"/>
          </a:p>
        </p:txBody>
      </p:sp>
      <p:sp>
        <p:nvSpPr>
          <p:cNvPr id="14" name="Text 12"/>
          <p:cNvSpPr/>
          <p:nvPr/>
        </p:nvSpPr>
        <p:spPr>
          <a:xfrm>
            <a:off x="10928033" y="4332923"/>
            <a:ext cx="2647593"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Compared AOV across shipping methods to evaluate fulfillment strategy.</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073831"/>
            <a:ext cx="6687741"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Predictive &amp; Cohort Insights</a:t>
            </a:r>
            <a:endParaRPr lang="en-US" sz="3850" dirty="0"/>
          </a:p>
        </p:txBody>
      </p:sp>
      <p:sp>
        <p:nvSpPr>
          <p:cNvPr id="4" name="Shape 1"/>
          <p:cNvSpPr/>
          <p:nvPr/>
        </p:nvSpPr>
        <p:spPr>
          <a:xfrm>
            <a:off x="6324124" y="3317915"/>
            <a:ext cx="3629501" cy="2837736"/>
          </a:xfrm>
          <a:prstGeom prst="roundRect">
            <a:avLst>
              <a:gd name="adj" fmla="val 3867"/>
            </a:avLst>
          </a:prstGeom>
          <a:solidFill>
            <a:srgbClr val="FFFFFF">
              <a:alpha val="95000"/>
            </a:srgbClr>
          </a:solidFill>
          <a:ln/>
        </p:spPr>
      </p:sp>
      <p:sp>
        <p:nvSpPr>
          <p:cNvPr id="5" name="Shape 2"/>
          <p:cNvSpPr/>
          <p:nvPr/>
        </p:nvSpPr>
        <p:spPr>
          <a:xfrm>
            <a:off x="6324124" y="3295055"/>
            <a:ext cx="3629501" cy="91440"/>
          </a:xfrm>
          <a:prstGeom prst="roundRect">
            <a:avLst>
              <a:gd name="adj" fmla="val 96208"/>
            </a:avLst>
          </a:prstGeom>
          <a:solidFill>
            <a:srgbClr val="BE49DF"/>
          </a:solidFill>
          <a:ln/>
        </p:spPr>
      </p:sp>
      <p:sp>
        <p:nvSpPr>
          <p:cNvPr id="6" name="Shape 3"/>
          <p:cNvSpPr/>
          <p:nvPr/>
        </p:nvSpPr>
        <p:spPr>
          <a:xfrm>
            <a:off x="7824728" y="3003828"/>
            <a:ext cx="628293" cy="628293"/>
          </a:xfrm>
          <a:prstGeom prst="roundRect">
            <a:avLst>
              <a:gd name="adj" fmla="val 145537"/>
            </a:avLst>
          </a:prstGeom>
          <a:solidFill>
            <a:srgbClr val="BE49DF"/>
          </a:solidFill>
          <a:ln/>
        </p:spPr>
      </p:sp>
      <p:sp>
        <p:nvSpPr>
          <p:cNvPr id="7" name="Text 4"/>
          <p:cNvSpPr/>
          <p:nvPr/>
        </p:nvSpPr>
        <p:spPr>
          <a:xfrm>
            <a:off x="8013204" y="3160871"/>
            <a:ext cx="251341" cy="314087"/>
          </a:xfrm>
          <a:prstGeom prst="rect">
            <a:avLst/>
          </a:prstGeom>
          <a:noFill/>
          <a:ln/>
        </p:spPr>
        <p:txBody>
          <a:bodyPr wrap="none" lIns="0" tIns="0" rIns="0" bIns="0" rtlCol="0" anchor="t"/>
          <a:lstStyle/>
          <a:p>
            <a:pPr marL="0" indent="0" algn="l">
              <a:lnSpc>
                <a:spcPts val="3150"/>
              </a:lnSpc>
              <a:buNone/>
            </a:pPr>
            <a:r>
              <a:rPr lang="en-US" sz="1950" dirty="0">
                <a:solidFill>
                  <a:srgbClr val="FFFFFF"/>
                </a:solidFill>
                <a:latin typeface="Source Serif 4 Semi Bold" pitchFamily="34" charset="0"/>
                <a:ea typeface="Source Serif 4 Semi Bold" pitchFamily="34" charset="-122"/>
                <a:cs typeface="Source Serif 4 Semi Bold" pitchFamily="34" charset="-120"/>
              </a:rPr>
              <a:t>1</a:t>
            </a:r>
            <a:endParaRPr lang="en-US" sz="1950" dirty="0"/>
          </a:p>
        </p:txBody>
      </p:sp>
      <p:sp>
        <p:nvSpPr>
          <p:cNvPr id="8" name="Text 5"/>
          <p:cNvSpPr/>
          <p:nvPr/>
        </p:nvSpPr>
        <p:spPr>
          <a:xfrm>
            <a:off x="6556415" y="3841552"/>
            <a:ext cx="3164919" cy="616029"/>
          </a:xfrm>
          <a:prstGeom prst="rect">
            <a:avLst/>
          </a:prstGeom>
          <a:noFill/>
          <a:ln/>
        </p:spPr>
        <p:txBody>
          <a:bodyPr wrap="squar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Subscription likelihood of repeat buyers</a:t>
            </a:r>
            <a:endParaRPr lang="en-US" sz="1900" dirty="0"/>
          </a:p>
        </p:txBody>
      </p:sp>
      <p:sp>
        <p:nvSpPr>
          <p:cNvPr id="9" name="Text 6"/>
          <p:cNvSpPr/>
          <p:nvPr/>
        </p:nvSpPr>
        <p:spPr>
          <a:xfrm>
            <a:off x="6556415" y="4583192"/>
            <a:ext cx="3164919" cy="1340168"/>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Estimated probability that repeat purchasers will subscribe, supporting targeted acquisition campaigns.</a:t>
            </a:r>
            <a:endParaRPr lang="en-US" sz="1600" dirty="0"/>
          </a:p>
        </p:txBody>
      </p:sp>
      <p:sp>
        <p:nvSpPr>
          <p:cNvPr id="10" name="Shape 7"/>
          <p:cNvSpPr/>
          <p:nvPr/>
        </p:nvSpPr>
        <p:spPr>
          <a:xfrm>
            <a:off x="10163056" y="3317915"/>
            <a:ext cx="3629620" cy="2837736"/>
          </a:xfrm>
          <a:prstGeom prst="roundRect">
            <a:avLst>
              <a:gd name="adj" fmla="val 3867"/>
            </a:avLst>
          </a:prstGeom>
          <a:solidFill>
            <a:srgbClr val="FFFFFF">
              <a:alpha val="95000"/>
            </a:srgbClr>
          </a:solidFill>
          <a:ln/>
        </p:spPr>
      </p:sp>
      <p:sp>
        <p:nvSpPr>
          <p:cNvPr id="11" name="Shape 8"/>
          <p:cNvSpPr/>
          <p:nvPr/>
        </p:nvSpPr>
        <p:spPr>
          <a:xfrm>
            <a:off x="10163056" y="3295055"/>
            <a:ext cx="3629620" cy="91440"/>
          </a:xfrm>
          <a:prstGeom prst="roundRect">
            <a:avLst>
              <a:gd name="adj" fmla="val 96208"/>
            </a:avLst>
          </a:prstGeom>
          <a:solidFill>
            <a:srgbClr val="BE49DF"/>
          </a:solidFill>
          <a:ln/>
        </p:spPr>
      </p:sp>
      <p:sp>
        <p:nvSpPr>
          <p:cNvPr id="12" name="Shape 9"/>
          <p:cNvSpPr/>
          <p:nvPr/>
        </p:nvSpPr>
        <p:spPr>
          <a:xfrm>
            <a:off x="11663660" y="3003828"/>
            <a:ext cx="628293" cy="628293"/>
          </a:xfrm>
          <a:prstGeom prst="roundRect">
            <a:avLst>
              <a:gd name="adj" fmla="val 145537"/>
            </a:avLst>
          </a:prstGeom>
          <a:solidFill>
            <a:srgbClr val="BE49DF"/>
          </a:solidFill>
          <a:ln/>
        </p:spPr>
      </p:sp>
      <p:sp>
        <p:nvSpPr>
          <p:cNvPr id="13" name="Text 10"/>
          <p:cNvSpPr/>
          <p:nvPr/>
        </p:nvSpPr>
        <p:spPr>
          <a:xfrm>
            <a:off x="11852136" y="3160871"/>
            <a:ext cx="251341" cy="314087"/>
          </a:xfrm>
          <a:prstGeom prst="rect">
            <a:avLst/>
          </a:prstGeom>
          <a:noFill/>
          <a:ln/>
        </p:spPr>
        <p:txBody>
          <a:bodyPr wrap="none" lIns="0" tIns="0" rIns="0" bIns="0" rtlCol="0" anchor="t"/>
          <a:lstStyle/>
          <a:p>
            <a:pPr marL="0" indent="0" algn="l">
              <a:lnSpc>
                <a:spcPts val="3150"/>
              </a:lnSpc>
              <a:buNone/>
            </a:pPr>
            <a:r>
              <a:rPr lang="en-US" sz="1950" dirty="0">
                <a:solidFill>
                  <a:srgbClr val="FFFFFF"/>
                </a:solidFill>
                <a:latin typeface="Source Serif 4 Semi Bold" pitchFamily="34" charset="0"/>
                <a:ea typeface="Source Serif 4 Semi Bold" pitchFamily="34" charset="-122"/>
                <a:cs typeface="Source Serif 4 Semi Bold" pitchFamily="34" charset="-120"/>
              </a:rPr>
              <a:t>2</a:t>
            </a:r>
            <a:endParaRPr lang="en-US" sz="1950" dirty="0"/>
          </a:p>
        </p:txBody>
      </p:sp>
      <p:sp>
        <p:nvSpPr>
          <p:cNvPr id="14" name="Text 11"/>
          <p:cNvSpPr/>
          <p:nvPr/>
        </p:nvSpPr>
        <p:spPr>
          <a:xfrm>
            <a:off x="10395347" y="3841552"/>
            <a:ext cx="3165038" cy="616029"/>
          </a:xfrm>
          <a:prstGeom prst="rect">
            <a:avLst/>
          </a:prstGeom>
          <a:noFill/>
          <a:ln/>
        </p:spPr>
        <p:txBody>
          <a:bodyPr wrap="squar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Revenue contribution by age group</a:t>
            </a:r>
            <a:endParaRPr lang="en-US" sz="1900" dirty="0"/>
          </a:p>
        </p:txBody>
      </p:sp>
      <p:sp>
        <p:nvSpPr>
          <p:cNvPr id="15" name="Text 12"/>
          <p:cNvSpPr/>
          <p:nvPr/>
        </p:nvSpPr>
        <p:spPr>
          <a:xfrm>
            <a:off x="10395347" y="4583192"/>
            <a:ext cx="3165038"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Quantified which age cohorts contribute most to revenue to guide ad targeting and creative.</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708898"/>
            <a:ext cx="8531781"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Tableau Visualizations &amp; Dashboard</a:t>
            </a:r>
            <a:endParaRPr lang="en-US" sz="3850" dirty="0"/>
          </a:p>
        </p:txBody>
      </p:sp>
      <p:sp>
        <p:nvSpPr>
          <p:cNvPr id="3" name="Text 1"/>
          <p:cNvSpPr/>
          <p:nvPr/>
        </p:nvSpPr>
        <p:spPr>
          <a:xfrm>
            <a:off x="837724" y="1743670"/>
            <a:ext cx="12954952"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Built an interactive Tableau dashboard to surface core KPIs and allow exploration by product, segment, and time. Dashboard elements include average sales, total transactions, subscription distribution, sales by category, sales by age group, payment mode analysis, and ratings by season and gender—all designed for rapid stakeholder decision-making.</a:t>
            </a:r>
            <a:endParaRPr lang="en-US" sz="1600" dirty="0"/>
          </a:p>
        </p:txBody>
      </p:sp>
      <p:pic>
        <p:nvPicPr>
          <p:cNvPr id="4" name="Image 0" descr="preencoded.png"/>
          <p:cNvPicPr>
            <a:picLocks noChangeAspect="1"/>
          </p:cNvPicPr>
          <p:nvPr/>
        </p:nvPicPr>
        <p:blipFill>
          <a:blip r:embed="rId3"/>
          <a:stretch>
            <a:fillRect/>
          </a:stretch>
        </p:blipFill>
        <p:spPr>
          <a:xfrm>
            <a:off x="845344" y="3119795"/>
            <a:ext cx="4201478" cy="4201478"/>
          </a:xfrm>
          <a:prstGeom prst="rect">
            <a:avLst/>
          </a:prstGeom>
        </p:spPr>
      </p:pic>
      <p:pic>
        <p:nvPicPr>
          <p:cNvPr id="5" name="Image 1" descr="preencoded.png"/>
          <p:cNvPicPr>
            <a:picLocks noChangeAspect="1"/>
          </p:cNvPicPr>
          <p:nvPr/>
        </p:nvPicPr>
        <p:blipFill>
          <a:blip r:embed="rId4"/>
          <a:stretch>
            <a:fillRect/>
          </a:stretch>
        </p:blipFill>
        <p:spPr>
          <a:xfrm>
            <a:off x="5214342" y="3119795"/>
            <a:ext cx="4201597" cy="4201597"/>
          </a:xfrm>
          <a:prstGeom prst="rect">
            <a:avLst/>
          </a:prstGeom>
        </p:spPr>
      </p:pic>
      <p:pic>
        <p:nvPicPr>
          <p:cNvPr id="6" name="Image 2" descr="preencoded.png"/>
          <p:cNvPicPr>
            <a:picLocks noChangeAspect="1"/>
          </p:cNvPicPr>
          <p:nvPr/>
        </p:nvPicPr>
        <p:blipFill>
          <a:blip r:embed="rId5"/>
          <a:stretch>
            <a:fillRect/>
          </a:stretch>
        </p:blipFill>
        <p:spPr>
          <a:xfrm>
            <a:off x="9583460" y="3119795"/>
            <a:ext cx="4201597" cy="420159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504242"/>
            <a:ext cx="7468553" cy="1231821"/>
          </a:xfrm>
          <a:prstGeom prst="rect">
            <a:avLst/>
          </a:prstGeom>
          <a:noFill/>
          <a:ln/>
        </p:spPr>
        <p:txBody>
          <a:bodyPr wrap="squar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Visual Evidence &amp; Dashboard Details</a:t>
            </a:r>
            <a:endParaRPr lang="en-US" sz="3850" dirty="0"/>
          </a:p>
        </p:txBody>
      </p:sp>
      <p:sp>
        <p:nvSpPr>
          <p:cNvPr id="4" name="Text 1"/>
          <p:cNvSpPr/>
          <p:nvPr/>
        </p:nvSpPr>
        <p:spPr>
          <a:xfrm>
            <a:off x="837724" y="4050149"/>
            <a:ext cx="7468553" cy="1675209"/>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The included screenshots show interactive charts and filters used in Tableau: time-series for average sales, bar charts for sales by category and age group, segmented pie/donut for subscription distribution, and season/gender breakdowns for product ratings. These visual artifacts prove the analyses and make insights explorable for business users.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37724" y="2040612"/>
            <a:ext cx="7159228"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Conclusion &amp; Business Impact</a:t>
            </a:r>
            <a:endParaRPr lang="en-US" sz="3850" dirty="0"/>
          </a:p>
        </p:txBody>
      </p:sp>
      <p:sp>
        <p:nvSpPr>
          <p:cNvPr id="3" name="Text 1"/>
          <p:cNvSpPr/>
          <p:nvPr/>
        </p:nvSpPr>
        <p:spPr>
          <a:xfrm>
            <a:off x="837724" y="3075384"/>
            <a:ext cx="12954952" cy="1340168"/>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This project demonstrates a complete analytics lifecycle: ingestion of 3,900 raw records, deterministic cleaning to 19 columns, persistence in PostgreSQL, comprehensive SQL analysis (revenue, segmentation, product rankings, subscription propensity), and an interactive Tableau dashboard. The integration of Python, PostgreSQL, and Tableau enables scalable analysis and effective decision support for merchandising, marketing, and subscription growth.</a:t>
            </a:r>
            <a:endParaRPr lang="en-US" sz="1600" dirty="0"/>
          </a:p>
        </p:txBody>
      </p:sp>
      <p:sp>
        <p:nvSpPr>
          <p:cNvPr id="4" name="Shape 2"/>
          <p:cNvSpPr/>
          <p:nvPr/>
        </p:nvSpPr>
        <p:spPr>
          <a:xfrm>
            <a:off x="837724" y="4651177"/>
            <a:ext cx="6372701" cy="1537811"/>
          </a:xfrm>
          <a:prstGeom prst="roundRect">
            <a:avLst>
              <a:gd name="adj" fmla="val 32689"/>
            </a:avLst>
          </a:prstGeom>
          <a:solidFill>
            <a:srgbClr val="F0D4F7"/>
          </a:solidFill>
          <a:ln w="7620">
            <a:solidFill>
              <a:srgbClr val="D6BADD"/>
            </a:solidFill>
            <a:prstDash val="solid"/>
          </a:ln>
        </p:spPr>
      </p:sp>
      <p:sp>
        <p:nvSpPr>
          <p:cNvPr id="5" name="Text 3"/>
          <p:cNvSpPr/>
          <p:nvPr/>
        </p:nvSpPr>
        <p:spPr>
          <a:xfrm>
            <a:off x="1054775" y="4868228"/>
            <a:ext cx="2535674"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Actionable Outcomes</a:t>
            </a:r>
            <a:endParaRPr lang="en-US" sz="1900" dirty="0"/>
          </a:p>
        </p:txBody>
      </p:sp>
      <p:sp>
        <p:nvSpPr>
          <p:cNvPr id="6" name="Text 4"/>
          <p:cNvSpPr/>
          <p:nvPr/>
        </p:nvSpPr>
        <p:spPr>
          <a:xfrm>
            <a:off x="1054775" y="5301853"/>
            <a:ext cx="5938599" cy="670084"/>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Targeted campaigns for high-value segments, data-driven promo strategies, and prioritized product investments.</a:t>
            </a:r>
            <a:endParaRPr lang="en-US" sz="1600" dirty="0"/>
          </a:p>
        </p:txBody>
      </p:sp>
      <p:sp>
        <p:nvSpPr>
          <p:cNvPr id="7" name="Shape 5"/>
          <p:cNvSpPr/>
          <p:nvPr/>
        </p:nvSpPr>
        <p:spPr>
          <a:xfrm>
            <a:off x="7419856" y="4651177"/>
            <a:ext cx="6372820" cy="1537811"/>
          </a:xfrm>
          <a:prstGeom prst="roundRect">
            <a:avLst>
              <a:gd name="adj" fmla="val 32689"/>
            </a:avLst>
          </a:prstGeom>
          <a:solidFill>
            <a:srgbClr val="F0D4F7"/>
          </a:solidFill>
          <a:ln w="7620">
            <a:solidFill>
              <a:srgbClr val="D6BADD"/>
            </a:solidFill>
            <a:prstDash val="solid"/>
          </a:ln>
        </p:spPr>
      </p:sp>
      <p:sp>
        <p:nvSpPr>
          <p:cNvPr id="8" name="Text 6"/>
          <p:cNvSpPr/>
          <p:nvPr/>
        </p:nvSpPr>
        <p:spPr>
          <a:xfrm>
            <a:off x="7636907" y="4868228"/>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Next Steps</a:t>
            </a:r>
            <a:endParaRPr lang="en-US" sz="1900" dirty="0"/>
          </a:p>
        </p:txBody>
      </p:sp>
      <p:sp>
        <p:nvSpPr>
          <p:cNvPr id="9" name="Text 7"/>
          <p:cNvSpPr/>
          <p:nvPr/>
        </p:nvSpPr>
        <p:spPr>
          <a:xfrm>
            <a:off x="7636907" y="5301853"/>
            <a:ext cx="5938718" cy="670084"/>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Operationalize subscription propensity model, schedule weekly dashboard refreshes, and expand tracking for LTV modeling.</a:t>
            </a:r>
            <a:endParaRPr lang="en-US" sz="160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TotalTime>
  <Words>638</Words>
  <Application>Microsoft Office PowerPoint</Application>
  <PresentationFormat>Custom</PresentationFormat>
  <Paragraphs>43</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Calibri</vt:lpstr>
      <vt:lpstr>Arial</vt:lpstr>
      <vt:lpstr>Source Sans 3</vt:lpstr>
      <vt:lpstr>Wingdings 3</vt:lpstr>
      <vt:lpstr>Century Gothic</vt:lpstr>
      <vt:lpstr>Source Serif 4 Semi Bold</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SK _ NA</dc:creator>
  <cp:lastModifiedBy>navee</cp:lastModifiedBy>
  <cp:revision>2</cp:revision>
  <dcterms:created xsi:type="dcterms:W3CDTF">2026-02-18T12:24:06Z</dcterms:created>
  <dcterms:modified xsi:type="dcterms:W3CDTF">2026-02-18T12:39:09Z</dcterms:modified>
</cp:coreProperties>
</file>